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79" r:id="rId7"/>
    <p:sldId id="272" r:id="rId8"/>
    <p:sldId id="273" r:id="rId9"/>
    <p:sldId id="275" r:id="rId10"/>
    <p:sldId id="276" r:id="rId11"/>
    <p:sldId id="277" r:id="rId12"/>
    <p:sldId id="269" r:id="rId13"/>
    <p:sldId id="270" r:id="rId14"/>
    <p:sldId id="278" r:id="rId15"/>
    <p:sldId id="262" r:id="rId16"/>
    <p:sldId id="263" r:id="rId17"/>
    <p:sldId id="264" r:id="rId18"/>
    <p:sldId id="265" r:id="rId19"/>
    <p:sldId id="266" r:id="rId20"/>
    <p:sldId id="267" r:id="rId21"/>
    <p:sldId id="280" r:id="rId22"/>
    <p:sldId id="28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B857598-9949-455E-975C-BD245FA16C0D}" type="datetimeFigureOut">
              <a:rPr lang="es-ES" smtClean="0"/>
              <a:pPr/>
              <a:t>28/12/2023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3DC375-15C5-4016-A5EA-31C26CC66F1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nNhCaD88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sultado de imagen de 8 de marz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290"/>
            <a:ext cx="54292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0"/>
            <a:ext cx="29289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Día</a:t>
            </a:r>
          </a:p>
          <a:p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Internacional</a:t>
            </a:r>
          </a:p>
          <a:p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de</a:t>
            </a:r>
          </a:p>
          <a:p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las</a:t>
            </a:r>
          </a:p>
          <a:p>
            <a:r>
              <a:rPr lang="es-ES" sz="3600" b="1" dirty="0">
                <a:solidFill>
                  <a:schemeClr val="tx2">
                    <a:lumMod val="75000"/>
                  </a:schemeClr>
                </a:solidFill>
              </a:rPr>
              <a:t>Mujeres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8 Imagen" descr="Resultado de imagen de 8 de marz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143404" cy="239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Imagen relaciona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21431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onoce AFANIAS - ONG Acreditada por Fundacion Lealtad">
            <a:extLst>
              <a:ext uri="{FF2B5EF4-FFF2-40B4-BE49-F238E27FC236}">
                <a16:creationId xmlns:a16="http://schemas.microsoft.com/office/drawing/2014/main" id="{BDE8CE51-D5D4-F510-694E-D5ED085B7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926696"/>
            <a:ext cx="1140718" cy="11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1B002-9FD2-43DE-BEE2-51073E783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5301208"/>
            <a:ext cx="6349538" cy="936104"/>
          </a:xfrm>
        </p:spPr>
        <p:txBody>
          <a:bodyPr/>
          <a:lstStyle/>
          <a:p>
            <a:pPr marL="0" indent="0" algn="ctr">
              <a:buNone/>
            </a:pPr>
            <a:r>
              <a:rPr lang="es-ES" sz="1800" dirty="0"/>
              <a:t>Te gritan de un coche, te asustan al pasar</a:t>
            </a:r>
            <a:br>
              <a:rPr lang="es-ES" sz="1800" dirty="0"/>
            </a:br>
            <a:r>
              <a:rPr lang="es-ES" sz="1800" dirty="0"/>
              <a:t>Pues hija que borde si te han dicho guapa</a:t>
            </a:r>
            <a:br>
              <a:rPr lang="es-ES" sz="1800" dirty="0"/>
            </a:br>
            <a:r>
              <a:rPr lang="es-ES" sz="1800" dirty="0"/>
              <a:t>De esto ya no te puedes quejar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C92DF104-0932-49A6-A92B-B3714B4BF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2" y="620688"/>
            <a:ext cx="6349538" cy="42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7D3672F3-A1D5-4148-BA37-996A3D68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" y="2630096"/>
            <a:ext cx="4320480" cy="424847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850C2D-3EFB-40D9-98A7-B82DB91E5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8640"/>
            <a:ext cx="4476750" cy="29813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3311D21-9AB2-4355-A864-EA196194401F}"/>
              </a:ext>
            </a:extLst>
          </p:cNvPr>
          <p:cNvSpPr txBox="1"/>
          <p:nvPr/>
        </p:nvSpPr>
        <p:spPr>
          <a:xfrm>
            <a:off x="5436096" y="44702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maternidad</a:t>
            </a:r>
          </a:p>
        </p:txBody>
      </p:sp>
    </p:spTree>
    <p:extLst>
      <p:ext uri="{BB962C8B-B14F-4D97-AF65-F5344CB8AC3E}">
        <p14:creationId xmlns:p14="http://schemas.microsoft.com/office/powerpoint/2010/main" val="19023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BB614E8-B5AB-4CCD-A43F-B92D0CD94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4752528" cy="394459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98F54FC-EF63-437C-AA57-37E479E00F03}"/>
              </a:ext>
            </a:extLst>
          </p:cNvPr>
          <p:cNvSpPr txBox="1"/>
          <p:nvPr/>
        </p:nvSpPr>
        <p:spPr>
          <a:xfrm>
            <a:off x="827584" y="5306633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El techo de cristal: </a:t>
            </a:r>
          </a:p>
          <a:p>
            <a:pPr algn="ctr"/>
            <a:r>
              <a:rPr lang="es-ES" dirty="0"/>
              <a:t>barrera invisible, difícil de traspasar, la cual una mujer, en vez de crecer por su preparación y experiencia, se estanca dentro de una estructura laboral. </a:t>
            </a:r>
          </a:p>
        </p:txBody>
      </p:sp>
    </p:spTree>
    <p:extLst>
      <p:ext uri="{BB962C8B-B14F-4D97-AF65-F5344CB8AC3E}">
        <p14:creationId xmlns:p14="http://schemas.microsoft.com/office/powerpoint/2010/main" val="19245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8776CA-EE3B-433F-B592-F5B0FE19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21" y="5877272"/>
            <a:ext cx="7239000" cy="681400"/>
          </a:xfrm>
        </p:spPr>
        <p:txBody>
          <a:bodyPr/>
          <a:lstStyle/>
          <a:p>
            <a:pPr marL="0" indent="0" algn="ctr">
              <a:buNone/>
            </a:pPr>
            <a:r>
              <a:rPr lang="es-ES" sz="1800" dirty="0"/>
              <a:t>Tus chistes sin maldad, la mujer a fregar</a:t>
            </a:r>
            <a:br>
              <a:rPr lang="es-ES" sz="1800" dirty="0"/>
            </a:br>
            <a:r>
              <a:rPr lang="es-ES" sz="1800" dirty="0"/>
              <a:t>Y basta ya de dejarlo pasar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575D05-D4EA-4BBC-BF3A-2A7786192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b="1231"/>
          <a:stretch/>
        </p:blipFill>
        <p:spPr>
          <a:xfrm>
            <a:off x="164626" y="384780"/>
            <a:ext cx="4033618" cy="32129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0AB6DF-5EEC-483C-B916-62255FCF9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614" r="13338" b="2187"/>
          <a:stretch/>
        </p:blipFill>
        <p:spPr>
          <a:xfrm>
            <a:off x="4123121" y="384780"/>
            <a:ext cx="3999275" cy="523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A49AC-FB99-4904-8DE9-FF1B4E7C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54" y="4005064"/>
            <a:ext cx="7239000" cy="1368152"/>
          </a:xfrm>
        </p:spPr>
        <p:txBody>
          <a:bodyPr>
            <a:noAutofit/>
          </a:bodyPr>
          <a:lstStyle/>
          <a:p>
            <a:pPr algn="ctr"/>
            <a:r>
              <a:rPr lang="es-ES" sz="2900" dirty="0">
                <a:solidFill>
                  <a:schemeClr val="tx2">
                    <a:lumMod val="75000"/>
                  </a:schemeClr>
                </a:solidFill>
              </a:rPr>
              <a:t>Estereotipos</a:t>
            </a:r>
            <a:br>
              <a:rPr lang="es-ES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900" dirty="0">
                <a:solidFill>
                  <a:schemeClr val="tx2">
                    <a:lumMod val="75000"/>
                  </a:schemeClr>
                </a:solidFill>
              </a:rPr>
              <a:t>de</a:t>
            </a:r>
            <a:br>
              <a:rPr lang="es-ES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900" dirty="0">
                <a:solidFill>
                  <a:schemeClr val="tx2">
                    <a:lumMod val="75000"/>
                  </a:schemeClr>
                </a:solidFill>
              </a:rPr>
              <a:t>GÉNERO</a:t>
            </a:r>
            <a:endParaRPr lang="es-ES" sz="2900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4C44F8D-5D35-4F3F-8E44-A4A303A37C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 b="12635"/>
          <a:stretch/>
        </p:blipFill>
        <p:spPr>
          <a:xfrm>
            <a:off x="2415716" y="0"/>
            <a:ext cx="5715353" cy="31901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C849F9-6925-4F96-96C9-227D8E3B1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101"/>
            <a:ext cx="4968966" cy="36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persona, exterior, hombre, aire&#10;&#10;Descripción generada automáticamente">
            <a:extLst>
              <a:ext uri="{FF2B5EF4-FFF2-40B4-BE49-F238E27FC236}">
                <a16:creationId xmlns:a16="http://schemas.microsoft.com/office/drawing/2014/main" id="{CCCD6ECD-3506-461B-B81C-C2A6127CF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3152657" cy="4579178"/>
          </a:xfrm>
        </p:spPr>
      </p:pic>
      <p:pic>
        <p:nvPicPr>
          <p:cNvPr id="7" name="Imagen 6" descr="Imagen que contiene hombre, persona, ropa, parado&#10;&#10;Descripción generada automáticamente">
            <a:extLst>
              <a:ext uri="{FF2B5EF4-FFF2-40B4-BE49-F238E27FC236}">
                <a16:creationId xmlns:a16="http://schemas.microsoft.com/office/drawing/2014/main" id="{908DCEC7-089D-4ABA-BBB1-7DE8C87C5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3024336" cy="45365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540506-74ED-484B-AEAA-1637BE90190A}"/>
              </a:ext>
            </a:extLst>
          </p:cNvPr>
          <p:cNvSpPr txBox="1"/>
          <p:nvPr/>
        </p:nvSpPr>
        <p:spPr>
          <a:xfrm>
            <a:off x="379841" y="4711781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Javier Fernández López. </a:t>
            </a:r>
            <a:r>
              <a:rPr lang="es-ES" dirty="0"/>
              <a:t>Patinador. </a:t>
            </a:r>
          </a:p>
          <a:p>
            <a:pPr algn="ctr"/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Campeón del mundo en dos ocasiones´.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Campeón de Europa siete veces.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Campeón de España varias veces en categorías juvenil y veterano.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Tres Juegos Olímpicos, en los últimos en 2018 obtuvo la medalla de bronce.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a mujer vestida de negro en la calle&#10;&#10;Descripción generada automáticamente">
            <a:extLst>
              <a:ext uri="{FF2B5EF4-FFF2-40B4-BE49-F238E27FC236}">
                <a16:creationId xmlns:a16="http://schemas.microsoft.com/office/drawing/2014/main" id="{3EEF6799-AB7B-4928-AE57-DC54DECC1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13182"/>
          <a:stretch/>
        </p:blipFill>
        <p:spPr>
          <a:xfrm>
            <a:off x="4632393" y="225614"/>
            <a:ext cx="2832351" cy="4513135"/>
          </a:xfrm>
        </p:spPr>
      </p:pic>
      <p:pic>
        <p:nvPicPr>
          <p:cNvPr id="7" name="Imagen 6" descr="Un jugador de futbol&#10;&#10;Descripción generada automáticamente">
            <a:extLst>
              <a:ext uri="{FF2B5EF4-FFF2-40B4-BE49-F238E27FC236}">
                <a16:creationId xmlns:a16="http://schemas.microsoft.com/office/drawing/2014/main" id="{F282024B-928E-4D3C-84F2-99B67AF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1680"/>
            <a:ext cx="2831239" cy="44875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D82A717-9AFF-47B7-B3A3-81BEE5BD774B}"/>
              </a:ext>
            </a:extLst>
          </p:cNvPr>
          <p:cNvSpPr txBox="1"/>
          <p:nvPr/>
        </p:nvSpPr>
        <p:spPr>
          <a:xfrm>
            <a:off x="382469" y="487806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Ada </a:t>
            </a:r>
            <a:r>
              <a:rPr lang="es-ES" b="1" dirty="0" err="1"/>
              <a:t>Hegerberg</a:t>
            </a:r>
            <a:r>
              <a:rPr lang="es-ES" b="1" dirty="0"/>
              <a:t>. </a:t>
            </a:r>
            <a:r>
              <a:rPr lang="es-ES" dirty="0"/>
              <a:t>Futbolista.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Ganador del balón de oro 2016.  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7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persona, raqueta, mujer, deporte&#10;&#10;Descripción generada automáticamente">
            <a:extLst>
              <a:ext uri="{FF2B5EF4-FFF2-40B4-BE49-F238E27FC236}">
                <a16:creationId xmlns:a16="http://schemas.microsoft.com/office/drawing/2014/main" id="{0914B960-2E93-4CF6-AEAD-A4BA43357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7309"/>
            <a:ext cx="3460069" cy="4513135"/>
          </a:xfrm>
        </p:spPr>
      </p:pic>
      <p:pic>
        <p:nvPicPr>
          <p:cNvPr id="7" name="Imagen 6" descr="Imagen que contiene persona, mujer, interior, dama&#10;&#10;Descripción generada automáticamente">
            <a:extLst>
              <a:ext uri="{FF2B5EF4-FFF2-40B4-BE49-F238E27FC236}">
                <a16:creationId xmlns:a16="http://schemas.microsoft.com/office/drawing/2014/main" id="{F29DC2B0-147B-403B-9A85-CD255AD2F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324492" cy="45434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EB67DC-4C0F-42B5-97EC-7AA0EC92DA90}"/>
              </a:ext>
            </a:extLst>
          </p:cNvPr>
          <p:cNvSpPr txBox="1"/>
          <p:nvPr/>
        </p:nvSpPr>
        <p:spPr>
          <a:xfrm>
            <a:off x="382469" y="4878060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Lydia Valentín. </a:t>
            </a:r>
            <a:r>
              <a:rPr lang="es-ES" dirty="0"/>
              <a:t>Halterofilia.</a:t>
            </a:r>
          </a:p>
          <a:p>
            <a:pPr algn="ctr"/>
            <a:r>
              <a:rPr lang="es-E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Campeona olímpica en Londres 2012.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Campeona mundial 2017 y 2018.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Campeona de Europa 2014, 2015, 2017 y 2018. </a:t>
            </a:r>
          </a:p>
        </p:txBody>
      </p:sp>
    </p:spTree>
    <p:extLst>
      <p:ext uri="{BB962C8B-B14F-4D97-AF65-F5344CB8AC3E}">
        <p14:creationId xmlns:p14="http://schemas.microsoft.com/office/powerpoint/2010/main" val="8316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dificio, persona, maleta, mujer&#10;&#10;Descripción generada automáticamente">
            <a:extLst>
              <a:ext uri="{FF2B5EF4-FFF2-40B4-BE49-F238E27FC236}">
                <a16:creationId xmlns:a16="http://schemas.microsoft.com/office/drawing/2014/main" id="{55AA8478-A718-4241-8134-68F03B0A8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024336" cy="4536504"/>
          </a:xfrm>
        </p:spPr>
      </p:pic>
      <p:pic>
        <p:nvPicPr>
          <p:cNvPr id="7" name="Imagen 6" descr="Imagen que contiene exterior, persona, pasto, vistiendo&#10;&#10;Descripción generada automáticamente">
            <a:extLst>
              <a:ext uri="{FF2B5EF4-FFF2-40B4-BE49-F238E27FC236}">
                <a16:creationId xmlns:a16="http://schemas.microsoft.com/office/drawing/2014/main" id="{8EE99D1D-6131-4E13-810D-808A5E543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3024336" cy="45365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0B23D2-2B94-4C59-961A-E1468885DF1A}"/>
              </a:ext>
            </a:extLst>
          </p:cNvPr>
          <p:cNvSpPr txBox="1"/>
          <p:nvPr/>
        </p:nvSpPr>
        <p:spPr>
          <a:xfrm>
            <a:off x="382469" y="487806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Laia Sanz. </a:t>
            </a:r>
            <a:r>
              <a:rPr lang="es-ES" dirty="0"/>
              <a:t>Piloto de trial, enduro y rally raid en moto.</a:t>
            </a:r>
          </a:p>
          <a:p>
            <a:pPr algn="ctr"/>
            <a:r>
              <a:rPr lang="es-E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Tres veces campeona del mundo de trial.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Cinco veces campeona del mundo de enduro.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Diez veces ha terminado el Rally Dakar en la categoría femenina de motos. </a:t>
            </a:r>
          </a:p>
        </p:txBody>
      </p:sp>
    </p:spTree>
    <p:extLst>
      <p:ext uri="{BB962C8B-B14F-4D97-AF65-F5344CB8AC3E}">
        <p14:creationId xmlns:p14="http://schemas.microsoft.com/office/powerpoint/2010/main" val="6426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persona, teléfono, celular, mujer&#10;&#10;Descripción generada automáticamente">
            <a:extLst>
              <a:ext uri="{FF2B5EF4-FFF2-40B4-BE49-F238E27FC236}">
                <a16:creationId xmlns:a16="http://schemas.microsoft.com/office/drawing/2014/main" id="{2ABBB95D-DCA5-456B-82E8-EA4806358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35200"/>
          <a:stretch/>
        </p:blipFill>
        <p:spPr>
          <a:xfrm>
            <a:off x="3707904" y="260648"/>
            <a:ext cx="4248472" cy="4406347"/>
          </a:xfrm>
        </p:spPr>
      </p:pic>
      <p:pic>
        <p:nvPicPr>
          <p:cNvPr id="7" name="Imagen 6" descr="Imagen que contiene exterior, persona, edificio, ropa&#10;&#10;Descripción generada automáticamente">
            <a:extLst>
              <a:ext uri="{FF2B5EF4-FFF2-40B4-BE49-F238E27FC236}">
                <a16:creationId xmlns:a16="http://schemas.microsoft.com/office/drawing/2014/main" id="{595B793A-5AF5-4CA4-9B52-3180E5DFE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r="22448"/>
          <a:stretch/>
        </p:blipFill>
        <p:spPr>
          <a:xfrm>
            <a:off x="323528" y="260648"/>
            <a:ext cx="2937565" cy="44063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0A189D9-2F9E-4F7D-B84B-6BFBD6AFA44B}"/>
              </a:ext>
            </a:extLst>
          </p:cNvPr>
          <p:cNvSpPr txBox="1"/>
          <p:nvPr/>
        </p:nvSpPr>
        <p:spPr>
          <a:xfrm>
            <a:off x="395536" y="4869160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Sara Socas. </a:t>
            </a:r>
            <a:r>
              <a:rPr lang="es-ES" dirty="0" err="1"/>
              <a:t>Freestyler</a:t>
            </a:r>
            <a:r>
              <a:rPr lang="es-ES" dirty="0"/>
              <a:t>.</a:t>
            </a:r>
          </a:p>
          <a:p>
            <a:pPr algn="ctr"/>
            <a:r>
              <a:rPr lang="es-E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Participante en la batalla de gallos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Junto a Erika 2 Santos que participo por 4º vez, fueron las dos únicas mujeres del concurso. </a:t>
            </a:r>
          </a:p>
        </p:txBody>
      </p:sp>
    </p:spTree>
    <p:extLst>
      <p:ext uri="{BB962C8B-B14F-4D97-AF65-F5344CB8AC3E}">
        <p14:creationId xmlns:p14="http://schemas.microsoft.com/office/powerpoint/2010/main" val="8156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/>
          <a:lstStyle/>
          <a:p>
            <a:r>
              <a:rPr lang="es-ES" dirty="0"/>
              <a:t>Orígenes históricos: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honrar</a:t>
            </a:r>
            <a:r>
              <a:rPr lang="es-ES" dirty="0"/>
              <a:t> la memoria</a:t>
            </a:r>
          </a:p>
          <a:p>
            <a:r>
              <a:rPr lang="es-ES" dirty="0"/>
              <a:t>Una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repercusión global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Celebrar</a:t>
            </a:r>
            <a:r>
              <a:rPr lang="es-ES" dirty="0"/>
              <a:t> los logros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</a:t>
            </a:r>
            <a:r>
              <a:rPr lang="es-ES" dirty="0"/>
              <a:t> un presente y un futuro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42910" y="785794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Día internacional de las mujeres</a:t>
            </a:r>
            <a:br>
              <a:rPr lang="es-E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¿Por qué?</a:t>
            </a:r>
          </a:p>
        </p:txBody>
      </p:sp>
      <p:pic>
        <p:nvPicPr>
          <p:cNvPr id="5" name="4 Imagen" descr="Imagen relacion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2998615" cy="21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de 8 de marzo ori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357694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 de imagen de 8 de marzo ori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214554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Resultado de imagen de 8 de marzo maDRID hoy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8 Imagen" descr="Resultado de imagen de 8 de marzo ORÍGEN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86256"/>
            <a:ext cx="253219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persona, ropa, interior, hombre&#10;&#10;Descripción generada automáticamente">
            <a:extLst>
              <a:ext uri="{FF2B5EF4-FFF2-40B4-BE49-F238E27FC236}">
                <a16:creationId xmlns:a16="http://schemas.microsoft.com/office/drawing/2014/main" id="{A15FB768-4B8D-4E44-B3F3-2F458B8D6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2981892" cy="4472838"/>
          </a:xfrm>
          <a:prstGeom prst="rect">
            <a:avLst/>
          </a:prstGeom>
        </p:spPr>
      </p:pic>
      <p:pic>
        <p:nvPicPr>
          <p:cNvPr id="14" name="Imagen 13" descr="Imagen que contiene niña, vestido, pequeño, joven&#10;&#10;Descripción generada automáticamente">
            <a:extLst>
              <a:ext uri="{FF2B5EF4-FFF2-40B4-BE49-F238E27FC236}">
                <a16:creationId xmlns:a16="http://schemas.microsoft.com/office/drawing/2014/main" id="{F01329E9-49A5-4CF9-9C07-07C52D545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949"/>
            <a:ext cx="2981892" cy="458752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8D9F5D4-CBC0-4C92-A990-E2D0510AF0E8}"/>
              </a:ext>
            </a:extLst>
          </p:cNvPr>
          <p:cNvSpPr txBox="1"/>
          <p:nvPr/>
        </p:nvSpPr>
        <p:spPr>
          <a:xfrm>
            <a:off x="478032" y="51571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Richard </a:t>
            </a:r>
            <a:r>
              <a:rPr lang="es-ES" b="1" dirty="0" err="1"/>
              <a:t>Magarey</a:t>
            </a:r>
            <a:r>
              <a:rPr lang="es-ES" b="1" dirty="0"/>
              <a:t>. </a:t>
            </a:r>
          </a:p>
          <a:p>
            <a:pPr algn="ctr"/>
            <a:endParaRPr lang="es-ES" b="1" dirty="0"/>
          </a:p>
          <a:p>
            <a:pPr algn="ctr"/>
            <a:r>
              <a:rPr lang="es-ES" dirty="0"/>
              <a:t>Luchador profesional y cantante de rock japones. </a:t>
            </a:r>
          </a:p>
        </p:txBody>
      </p:sp>
    </p:spTree>
    <p:extLst>
      <p:ext uri="{BB962C8B-B14F-4D97-AF65-F5344CB8AC3E}">
        <p14:creationId xmlns:p14="http://schemas.microsoft.com/office/powerpoint/2010/main" val="9171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age.freepik.com/vector-gratis/joven-hombre-mujer-negocios-confundido-pensando-ilustracion-oficina_8169-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707904" cy="370790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347864" y="1700808"/>
            <a:ext cx="475252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dirty="0">
                <a:solidFill>
                  <a:schemeClr val="tx2">
                    <a:lumMod val="75000"/>
                  </a:schemeClr>
                </a:solidFill>
              </a:rPr>
              <a:t>REFLEXIONES FINALES</a:t>
            </a:r>
          </a:p>
        </p:txBody>
      </p:sp>
      <p:pic>
        <p:nvPicPr>
          <p:cNvPr id="2050" name="Picture 2" descr="https://encrypted-tbn0.gstatic.com/images?q=tbn%3AANd9GcSsFEsl6eYNxBRiCZvENnt63uEmnDGH5ftWTpOy0wwD5nLe9w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3600400" cy="2947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ak9.picdn.net/shutterstock/videos/12356219/thumb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557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28596" y="214290"/>
            <a:ext cx="7239000" cy="32287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4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4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Como</a:t>
            </a:r>
            <a:r>
              <a:rPr kumimoji="0" lang="es-ES" sz="2400" b="1" i="0" u="none" strike="noStrike" kern="1200" cap="all" spc="0" normalizeH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empezó todo</a:t>
            </a:r>
            <a:endParaRPr kumimoji="0" lang="es-E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Marcador de contenido" descr="Imagen relacionad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7146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Una de las imágenes de las costureras de la fábrica de camisas Triangle de Nueva York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643314"/>
            <a:ext cx="302831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28926" y="714356"/>
            <a:ext cx="5143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s-ES" sz="1600" dirty="0"/>
              <a:t> Incendio de la fábrica </a:t>
            </a:r>
            <a:r>
              <a:rPr lang="es-ES" sz="1600" b="1" dirty="0" err="1"/>
              <a:t>Triangle</a:t>
            </a:r>
            <a:r>
              <a:rPr lang="es-ES" sz="1600" b="1" dirty="0"/>
              <a:t> </a:t>
            </a:r>
            <a:r>
              <a:rPr lang="es-ES" sz="1600" b="1" dirty="0" err="1"/>
              <a:t>Shirtswaist</a:t>
            </a:r>
            <a:r>
              <a:rPr lang="es-ES" sz="1600" b="1" dirty="0"/>
              <a:t> </a:t>
            </a:r>
            <a:r>
              <a:rPr lang="es-ES" sz="1600" dirty="0"/>
              <a:t>en Nueva   </a:t>
            </a:r>
          </a:p>
          <a:p>
            <a:pPr algn="r"/>
            <a:r>
              <a:rPr lang="es-ES" sz="1600" dirty="0"/>
              <a:t>York en 1911.</a:t>
            </a:r>
          </a:p>
          <a:p>
            <a:pPr algn="r"/>
            <a:endParaRPr lang="es-ES" sz="1600" dirty="0"/>
          </a:p>
          <a:p>
            <a:pPr algn="r">
              <a:buFont typeface="Arial" pitchFamily="34" charset="0"/>
              <a:buChar char="•"/>
            </a:pPr>
            <a:r>
              <a:rPr lang="es-ES" sz="1600" dirty="0"/>
              <a:t> Condiciones de trabajo peligrosas e insanas.</a:t>
            </a:r>
          </a:p>
          <a:p>
            <a:pPr algn="r">
              <a:buFont typeface="Arial" pitchFamily="34" charset="0"/>
              <a:buChar char="•"/>
            </a:pPr>
            <a:endParaRPr lang="es-ES" sz="1600" dirty="0"/>
          </a:p>
          <a:p>
            <a:pPr algn="r">
              <a:buFont typeface="Arial" pitchFamily="34" charset="0"/>
              <a:buChar char="•"/>
            </a:pPr>
            <a:r>
              <a:rPr lang="es-ES" sz="1600" dirty="0"/>
              <a:t> Pequeñas huelgas que reclaman mejores condiciones laborales.</a:t>
            </a:r>
          </a:p>
          <a:p>
            <a:pPr algn="r">
              <a:buFont typeface="Arial" pitchFamily="34" charset="0"/>
              <a:buChar char="•"/>
            </a:pPr>
            <a:endParaRPr lang="es-ES" sz="1600" dirty="0"/>
          </a:p>
          <a:p>
            <a:pPr algn="r">
              <a:buFont typeface="Arial" pitchFamily="34" charset="0"/>
              <a:buChar char="•"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 mujeres</a:t>
            </a:r>
            <a:r>
              <a:rPr lang="es-ES" sz="1600" dirty="0"/>
              <a:t>: la mayoría de las trabajadoras son jóvenes de entre 13 y 23 años, inmigrantes de origen italiano y judío.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 mueren. 71 resultan heridas.</a:t>
            </a:r>
          </a:p>
          <a:p>
            <a:pPr algn="just">
              <a:buFont typeface="Arial" pitchFamily="34" charset="0"/>
              <a:buChar char="•"/>
            </a:pPr>
            <a:endParaRPr lang="es-ES" sz="1600" dirty="0"/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4303455"/>
            <a:ext cx="5643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1600" dirty="0"/>
              <a:t> Se inician movimientos de protesta en muchas ciudades de EEUU que modifican la legislación</a:t>
            </a:r>
          </a:p>
          <a:p>
            <a:pPr algn="just"/>
            <a:endParaRPr lang="es-ES" sz="1600" dirty="0"/>
          </a:p>
          <a:p>
            <a:pPr algn="just">
              <a:buFont typeface="Arial" pitchFamily="34" charset="0"/>
              <a:buChar char="•"/>
            </a:pPr>
            <a:r>
              <a:rPr lang="es-ES" sz="1600" dirty="0"/>
              <a:t> Segunda Conferencia Internacional de Mujeres Socialistas.</a:t>
            </a:r>
          </a:p>
          <a:p>
            <a:pPr algn="just">
              <a:buFont typeface="Arial" pitchFamily="34" charset="0"/>
              <a:buChar char="•"/>
            </a:pPr>
            <a:endParaRPr lang="es-ES" sz="1600" dirty="0"/>
          </a:p>
          <a:p>
            <a:pPr algn="just">
              <a:buFont typeface="Arial" pitchFamily="34" charset="0"/>
              <a:buChar char="•"/>
            </a:pPr>
            <a:r>
              <a:rPr lang="es-ES" sz="1600" dirty="0"/>
              <a:t>En los años 70  se establece el día 8 con el objetivo de crear conciencia a favor del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sufragio femenino</a:t>
            </a:r>
            <a:r>
              <a:rPr lang="es-ES" sz="1600" dirty="0"/>
              <a:t>, defender derechos laborales de las trabajadoras y manifestarse contra la guerra y a favor de la paz.</a:t>
            </a:r>
          </a:p>
          <a:p>
            <a:pPr algn="just">
              <a:buFont typeface="Arial" pitchFamily="34" charset="0"/>
              <a:buChar char="•"/>
            </a:pPr>
            <a:endParaRPr lang="es-E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www.nationalgeographic.com.es/medio/2018/01/23/sufragistas-arresto-manchester_4f72b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85720" y="3286124"/>
            <a:ext cx="778674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s-ES" dirty="0"/>
              <a:t>La participación </a:t>
            </a:r>
            <a:r>
              <a:rPr lang="es-ES" dirty="0" err="1"/>
              <a:t>invisibilizada</a:t>
            </a:r>
            <a:r>
              <a:rPr lang="es-ES" dirty="0"/>
              <a:t> de mujeres apoyó </a:t>
            </a:r>
          </a:p>
          <a:p>
            <a:pPr marL="274320" lvl="0" indent="-274320" algn="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s-ES" dirty="0"/>
              <a:t>causas relacionadas con el bienestar humano:</a:t>
            </a:r>
          </a:p>
          <a:p>
            <a:pPr marL="274320" lvl="0" indent="-274320" algn="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endParaRPr lang="es-ES" dirty="0"/>
          </a:p>
          <a:p>
            <a:pPr marL="274320" lvl="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  <a:defRPr/>
            </a:pPr>
            <a:r>
              <a:rPr lang="es-ES" b="1" dirty="0"/>
              <a:t>Lucha por el sufragio femenino</a:t>
            </a:r>
          </a:p>
          <a:p>
            <a:pPr marL="274320" lvl="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  <a:defRPr/>
            </a:pPr>
            <a:r>
              <a:rPr lang="es-ES" b="1" dirty="0"/>
              <a:t>Derecho a sindicalizarse</a:t>
            </a:r>
          </a:p>
          <a:p>
            <a:pPr marL="274320" lvl="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  <a:defRPr/>
            </a:pPr>
            <a:r>
              <a:rPr lang="es-ES" b="1" dirty="0"/>
              <a:t>Mejora de las condiciones laborales</a:t>
            </a:r>
          </a:p>
          <a:p>
            <a:pPr marL="274320" lvl="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  <a:defRPr/>
            </a:pPr>
            <a:r>
              <a:rPr lang="es-ES" b="1" dirty="0"/>
              <a:t>Promover la paz </a:t>
            </a:r>
          </a:p>
          <a:p>
            <a:pPr marL="274320" lvl="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  <a:defRPr/>
            </a:pPr>
            <a:r>
              <a:rPr lang="es-ES" b="1" dirty="0"/>
              <a:t>Inclusión personas en riesgo, especialmente menores </a:t>
            </a:r>
            <a:r>
              <a:rPr lang="es-ES" b="1"/>
              <a:t>de edad</a:t>
            </a:r>
            <a:endParaRPr lang="es-E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Rupi\Desktop\LORENA\cibeles-gente-8m-kVp--620x349@a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7990174" cy="4859609"/>
          </a:xfrm>
          <a:prstGeom prst="rect">
            <a:avLst/>
          </a:prstGeom>
          <a:noFill/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El derecho a </a:t>
            </a:r>
            <a:r>
              <a:rPr lang="es-ES" sz="3200" dirty="0" err="1">
                <a:solidFill>
                  <a:schemeClr val="tx2">
                    <a:lumMod val="75000"/>
                  </a:schemeClr>
                </a:solidFill>
              </a:rPr>
              <a:t>manisfestarnos</a:t>
            </a:r>
            <a:br>
              <a:rPr lang="es-ES" sz="3200" dirty="0">
                <a:solidFill>
                  <a:schemeClr val="tx2">
                    <a:lumMod val="75000"/>
                  </a:schemeClr>
                </a:solidFill>
              </a:rPr>
            </a:br>
            <a:endParaRPr lang="es-ES" sz="2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0DCE3B90-7DE4-41E3-BF12-077AB5A05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7239000" cy="4073471"/>
          </a:xfr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032F74F-3C91-46F5-B645-AC8B243E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s-ES" sz="2900" dirty="0">
                <a:solidFill>
                  <a:schemeClr val="tx2">
                    <a:lumMod val="75000"/>
                  </a:schemeClr>
                </a:solidFill>
              </a:rPr>
              <a:t>CANCIÓN: LO QUE ES NUESTRO</a:t>
            </a:r>
            <a:br>
              <a:rPr lang="es-ES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900" dirty="0">
                <a:solidFill>
                  <a:schemeClr val="tx2">
                    <a:lumMod val="75000"/>
                  </a:schemeClr>
                </a:solidFill>
              </a:rPr>
              <a:t>DE: LUCIA Y NATALIA GIL</a:t>
            </a:r>
            <a:endParaRPr lang="es-ES" sz="2900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A09FF5-EBF5-4F0B-AE37-683A15A2516F}"/>
              </a:ext>
            </a:extLst>
          </p:cNvPr>
          <p:cNvSpPr txBox="1"/>
          <p:nvPr/>
        </p:nvSpPr>
        <p:spPr>
          <a:xfrm>
            <a:off x="35525" y="6488668"/>
            <a:ext cx="584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hlinkClick r:id="rId3"/>
              </a:rPr>
              <a:t>https://www.youtube.com/watch?v=GFnNhCaD88Y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135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13A066C-76FF-43E5-A19B-42B4B8EBB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05" y="404664"/>
            <a:ext cx="5601193" cy="2376264"/>
          </a:xfrm>
          <a:prstGeom prst="rect">
            <a:avLst/>
          </a:prstGeom>
        </p:spPr>
      </p:pic>
      <p:pic>
        <p:nvPicPr>
          <p:cNvPr id="6" name="Imagen 5" descr="Imagen que contiene persona, exterior, banca, hombre&#10;&#10;Descripción generada automáticamente">
            <a:extLst>
              <a:ext uri="{FF2B5EF4-FFF2-40B4-BE49-F238E27FC236}">
                <a16:creationId xmlns:a16="http://schemas.microsoft.com/office/drawing/2014/main" id="{655B299A-EB9B-40B1-A70F-E8243BE2B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02" y="3679272"/>
            <a:ext cx="5091994" cy="285166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834C1EF-1C9A-4477-A3A4-2471742683EC}"/>
              </a:ext>
            </a:extLst>
          </p:cNvPr>
          <p:cNvSpPr txBox="1"/>
          <p:nvPr/>
        </p:nvSpPr>
        <p:spPr>
          <a:xfrm>
            <a:off x="6012160" y="764704"/>
            <a:ext cx="197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fútbol es de niños, ¿a quién vas a engañar?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084CCD-4AF6-45B2-A707-49E788A15726}"/>
              </a:ext>
            </a:extLst>
          </p:cNvPr>
          <p:cNvSpPr txBox="1"/>
          <p:nvPr/>
        </p:nvSpPr>
        <p:spPr>
          <a:xfrm>
            <a:off x="323528" y="492043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 abras las piernas</a:t>
            </a:r>
          </a:p>
        </p:txBody>
      </p:sp>
    </p:spTree>
    <p:extLst>
      <p:ext uri="{BB962C8B-B14F-4D97-AF65-F5344CB8AC3E}">
        <p14:creationId xmlns:p14="http://schemas.microsoft.com/office/powerpoint/2010/main" val="34758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028DF8-B106-4496-A7CE-F25CAD760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56322"/>
            <a:ext cx="6001678" cy="60016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B36E9F3-CF1E-4BAF-A396-E67FF5779081}"/>
              </a:ext>
            </a:extLst>
          </p:cNvPr>
          <p:cNvSpPr txBox="1"/>
          <p:nvPr/>
        </p:nvSpPr>
        <p:spPr>
          <a:xfrm>
            <a:off x="179512" y="1340768"/>
            <a:ext cx="22161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 digas palabras que en una chica suenan fatal</a:t>
            </a:r>
          </a:p>
          <a:p>
            <a:br>
              <a:rPr lang="es-ES" dirty="0"/>
            </a:br>
            <a:r>
              <a:rPr lang="es-ES" dirty="0"/>
              <a:t>Y Ponte vestidos, aprende a caminar</a:t>
            </a:r>
          </a:p>
          <a:p>
            <a:br>
              <a:rPr lang="es-ES" dirty="0"/>
            </a:br>
            <a:r>
              <a:rPr lang="es-ES" dirty="0"/>
              <a:t>Se más delicada</a:t>
            </a:r>
          </a:p>
          <a:p>
            <a:br>
              <a:rPr lang="es-ES" dirty="0"/>
            </a:br>
            <a:r>
              <a:rPr lang="es-ES" dirty="0"/>
              <a:t>Que si te descuidas jamás te vas a casar</a:t>
            </a:r>
          </a:p>
        </p:txBody>
      </p:sp>
    </p:spTree>
    <p:extLst>
      <p:ext uri="{BB962C8B-B14F-4D97-AF65-F5344CB8AC3E}">
        <p14:creationId xmlns:p14="http://schemas.microsoft.com/office/powerpoint/2010/main" val="16005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ego, competencia de atletismo, amarillo, cuarto&#10;&#10;Descripción generada automáticamente">
            <a:extLst>
              <a:ext uri="{FF2B5EF4-FFF2-40B4-BE49-F238E27FC236}">
                <a16:creationId xmlns:a16="http://schemas.microsoft.com/office/drawing/2014/main" id="{AC564B4A-E42A-402B-A9B0-E703B5F96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72" y="225023"/>
            <a:ext cx="5013176" cy="50131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92669B-7B9B-44BC-BD02-B8E7184E4A3D}"/>
              </a:ext>
            </a:extLst>
          </p:cNvPr>
          <p:cNvSpPr txBox="1"/>
          <p:nvPr/>
        </p:nvSpPr>
        <p:spPr>
          <a:xfrm>
            <a:off x="467544" y="541388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¿Por qué cobro distinto si yo trabajo igual?</a:t>
            </a:r>
          </a:p>
          <a:p>
            <a:pPr algn="ctr"/>
            <a:br>
              <a:rPr lang="es-ES" dirty="0"/>
            </a:br>
            <a:r>
              <a:rPr lang="es-ES" dirty="0"/>
              <a:t>¿Por qué cuesta el doble si haciendo lo mismo siempre me toca demostrar más?</a:t>
            </a:r>
          </a:p>
        </p:txBody>
      </p:sp>
    </p:spTree>
    <p:extLst>
      <p:ext uri="{BB962C8B-B14F-4D97-AF65-F5344CB8AC3E}">
        <p14:creationId xmlns:p14="http://schemas.microsoft.com/office/powerpoint/2010/main" val="20091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ersonalizado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B13F9A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568</Words>
  <Application>Microsoft Office PowerPoint</Application>
  <PresentationFormat>Presentación en pantalla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Wingdings</vt:lpstr>
      <vt:lpstr>Wingdings 2</vt:lpstr>
      <vt:lpstr>Opulento</vt:lpstr>
      <vt:lpstr>Presentación de PowerPoint</vt:lpstr>
      <vt:lpstr>Día internacional de las mujeres ¿Por qué?</vt:lpstr>
      <vt:lpstr>Presentación de PowerPoint</vt:lpstr>
      <vt:lpstr>Presentación de PowerPoint</vt:lpstr>
      <vt:lpstr>El derecho a manisfestarnos </vt:lpstr>
      <vt:lpstr>CANCIÓN: LO QUE ES NUESTRO DE: LUCIA Y NATALIA GIL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Estereotipos de GÉNERO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origen del 8 de marzo repercusion en todo el mundo porque es importante hioy referencias del</dc:title>
  <dc:creator>Rupi</dc:creator>
  <cp:lastModifiedBy>LORENA FERNANDEZ DOBLADO</cp:lastModifiedBy>
  <cp:revision>66</cp:revision>
  <dcterms:created xsi:type="dcterms:W3CDTF">2019-11-25T10:40:06Z</dcterms:created>
  <dcterms:modified xsi:type="dcterms:W3CDTF">2023-12-28T12:15:08Z</dcterms:modified>
</cp:coreProperties>
</file>